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63" r:id="rId10"/>
    <p:sldId id="264" r:id="rId11"/>
    <p:sldId id="265" r:id="rId12"/>
    <p:sldId id="272" r:id="rId13"/>
    <p:sldId id="266" r:id="rId14"/>
    <p:sldId id="267" r:id="rId15"/>
    <p:sldId id="268" r:id="rId16"/>
    <p:sldId id="269" r:id="rId17"/>
    <p:sldId id="270" r:id="rId18"/>
    <p:sldId id="271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2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47D01-EA70-497A-B865-D5CBB6C8776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2965C-4F0F-4F1E-83BE-473AF729C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47D01-EA70-497A-B865-D5CBB6C8776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2965C-4F0F-4F1E-83BE-473AF729C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47D01-EA70-497A-B865-D5CBB6C8776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2965C-4F0F-4F1E-83BE-473AF729C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47D01-EA70-497A-B865-D5CBB6C8776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2965C-4F0F-4F1E-83BE-473AF729C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47D01-EA70-497A-B865-D5CBB6C8776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2965C-4F0F-4F1E-83BE-473AF729C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47D01-EA70-497A-B865-D5CBB6C8776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2965C-4F0F-4F1E-83BE-473AF729C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47D01-EA70-497A-B865-D5CBB6C8776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2965C-4F0F-4F1E-83BE-473AF729C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47D01-EA70-497A-B865-D5CBB6C8776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2965C-4F0F-4F1E-83BE-473AF729C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47D01-EA70-497A-B865-D5CBB6C8776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2965C-4F0F-4F1E-83BE-473AF729C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47D01-EA70-497A-B865-D5CBB6C8776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2965C-4F0F-4F1E-83BE-473AF729C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47D01-EA70-497A-B865-D5CBB6C8776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2965C-4F0F-4F1E-83BE-473AF729C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47D01-EA70-497A-B865-D5CBB6C8776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2965C-4F0F-4F1E-83BE-473AF729C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reative_Wallpaper_4_Elements_034654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419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lgerian" pitchFamily="82" charset="0"/>
              </a:rPr>
              <a:t>THERMODYNAMICS</a:t>
            </a:r>
            <a:r>
              <a:rPr lang="en-US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lgerian" pitchFamily="82" charset="0"/>
              </a:rPr>
              <a:t/>
            </a:r>
            <a:br>
              <a:rPr lang="en-US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lgerian" pitchFamily="82" charset="0"/>
              </a:rPr>
            </a:br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lgerian" pitchFamily="82" charset="0"/>
              </a:rPr>
              <a:t>Dr</a:t>
            </a: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lgerian" pitchFamily="82" charset="0"/>
              </a:rPr>
              <a:t> </a:t>
            </a:r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lgerian" pitchFamily="82" charset="0"/>
              </a:rPr>
              <a:t>Sanal</a:t>
            </a: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lgerian" pitchFamily="82" charset="0"/>
              </a:rPr>
              <a:t> </a:t>
            </a:r>
            <a:r>
              <a:rPr lang="en-US" sz="60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lgerian" pitchFamily="82" charset="0"/>
              </a:rPr>
              <a:t>kumar</a:t>
            </a:r>
            <a:endParaRPr lang="en-US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lgerian" pitchFamily="8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2438400" y="3200400"/>
            <a:ext cx="60198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3400" y="6248400"/>
            <a:ext cx="80772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Sun 7"/>
          <p:cNvSpPr/>
          <p:nvPr/>
        </p:nvSpPr>
        <p:spPr>
          <a:xfrm>
            <a:off x="685800" y="228600"/>
            <a:ext cx="1219200" cy="1066800"/>
          </a:xfrm>
          <a:prstGeom prst="su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3429000" y="3352800"/>
            <a:ext cx="114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Monotype Corsiva" pitchFamily="66" charset="0"/>
              </a:rPr>
              <a:t>Lekshmy</a:t>
            </a:r>
            <a:endParaRPr lang="en-IN" sz="11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Algerian" pitchFamily="82" charset="0"/>
              </a:rPr>
              <a:t>High energy compounds</a:t>
            </a:r>
            <a:endParaRPr lang="en-IN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67000"/>
          </a:xfr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If </a:t>
            </a:r>
            <a:r>
              <a:rPr lang="en-US" b="1" dirty="0" smtClean="0">
                <a:solidFill>
                  <a:srgbClr val="FF0000"/>
                </a:solidFill>
              </a:rPr>
              <a:t>5- 7 Kcal/mole free energy </a:t>
            </a:r>
            <a:r>
              <a:rPr lang="en-US" dirty="0" smtClean="0"/>
              <a:t>liberated on hydrolysis – high energy compounds</a:t>
            </a:r>
          </a:p>
          <a:p>
            <a:r>
              <a:rPr lang="en-US" dirty="0" smtClean="0"/>
              <a:t>If lower than 5 K cal/ mole free energy liberated on hydrolysis, such compounds are energy poor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4267200"/>
            <a:ext cx="8795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ATP</a:t>
            </a:r>
            <a:endParaRPr lang="en-IN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200400" y="42672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ADP + 8500 cal/mole</a:t>
            </a:r>
            <a:endParaRPr lang="en-IN" sz="3600" dirty="0"/>
          </a:p>
        </p:txBody>
      </p:sp>
      <p:cxnSp>
        <p:nvCxnSpPr>
          <p:cNvPr id="7" name="Straight Arrow Connector 6"/>
          <p:cNvCxnSpPr>
            <a:stCxn id="4" idx="3"/>
            <a:endCxn id="5" idx="1"/>
          </p:cNvCxnSpPr>
          <p:nvPr/>
        </p:nvCxnSpPr>
        <p:spPr>
          <a:xfrm>
            <a:off x="1717736" y="4590366"/>
            <a:ext cx="148266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2000" y="5181600"/>
            <a:ext cx="36724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Glucose 6 phosphate</a:t>
            </a:r>
            <a:endParaRPr lang="en-IN" sz="32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343400" y="55626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410200" y="5257800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3300 cal/mole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3505200"/>
          </a:xfr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High energy phosphate bonds </a:t>
            </a:r>
            <a:r>
              <a:rPr lang="en-US" dirty="0" smtClean="0"/>
              <a:t>are </a:t>
            </a:r>
            <a:r>
              <a:rPr lang="en-US" dirty="0" err="1" smtClean="0"/>
              <a:t>unhydride</a:t>
            </a:r>
            <a:r>
              <a:rPr lang="en-US" dirty="0" smtClean="0"/>
              <a:t> linkages between two molecules of phosphoric acid or between a molecule of phosphoric acid and a carboxylic acid</a:t>
            </a:r>
          </a:p>
          <a:p>
            <a:pPr algn="just"/>
            <a:r>
              <a:rPr lang="en-US" dirty="0" smtClean="0"/>
              <a:t>These bonds are </a:t>
            </a:r>
            <a:r>
              <a:rPr lang="en-US" b="1" dirty="0" smtClean="0">
                <a:solidFill>
                  <a:srgbClr val="FF0000"/>
                </a:solidFill>
              </a:rPr>
              <a:t>highly unstable </a:t>
            </a:r>
            <a:r>
              <a:rPr lang="en-US" dirty="0" smtClean="0"/>
              <a:t>and yield high amount of energy on hydrolysis</a:t>
            </a:r>
          </a:p>
          <a:p>
            <a:pPr algn="just"/>
            <a:r>
              <a:rPr lang="en-US" dirty="0" err="1" smtClean="0"/>
              <a:t>Unhydride</a:t>
            </a:r>
            <a:r>
              <a:rPr lang="en-US" dirty="0" smtClean="0"/>
              <a:t> linkage- reaction in which </a:t>
            </a:r>
            <a:r>
              <a:rPr lang="en-US" b="1" dirty="0" smtClean="0">
                <a:solidFill>
                  <a:srgbClr val="FF0000"/>
                </a:solidFill>
              </a:rPr>
              <a:t>a molecule of water is eliminated</a:t>
            </a:r>
          </a:p>
        </p:txBody>
      </p:sp>
      <p:pic>
        <p:nvPicPr>
          <p:cNvPr id="4" name="Picture 3" descr="Untitled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4114800"/>
            <a:ext cx="8534400" cy="1909313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5125328" y="51054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057400" y="4876800"/>
            <a:ext cx="14478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TextBox 7"/>
          <p:cNvSpPr txBox="1"/>
          <p:nvPr/>
        </p:nvSpPr>
        <p:spPr>
          <a:xfrm>
            <a:off x="1371600" y="4148796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OH</a:t>
            </a:r>
            <a:endParaRPr lang="en-IN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86200" y="4182792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OH</a:t>
            </a:r>
            <a:endParaRPr lang="en-IN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08476" y="5554392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OH</a:t>
            </a:r>
            <a:endParaRPr lang="en-IN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71600" y="55626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OH</a:t>
            </a:r>
            <a:endParaRPr lang="en-IN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39000" y="54864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OH</a:t>
            </a:r>
            <a:endParaRPr lang="en-IN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19800" y="4182792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OH</a:t>
            </a:r>
            <a:endParaRPr lang="en-IN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0" y="54864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OH</a:t>
            </a:r>
            <a:endParaRPr lang="en-IN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39000" y="4168724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OH</a:t>
            </a:r>
            <a:endParaRPr lang="en-IN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1541768" y="4699964"/>
            <a:ext cx="280984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4071660" y="4711684"/>
            <a:ext cx="280984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4083380" y="5454940"/>
            <a:ext cx="280984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1520656" y="5466660"/>
            <a:ext cx="280984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7459700" y="5426804"/>
            <a:ext cx="280984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303776" y="4721056"/>
            <a:ext cx="280984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7469072" y="4746844"/>
            <a:ext cx="280984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6299080" y="5377556"/>
            <a:ext cx="280984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086720" y="6085444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Between phosphoric acid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Untitled-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914400"/>
            <a:ext cx="7488936" cy="1216152"/>
          </a:xfrm>
          <a:ln>
            <a:noFill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4724400" y="13716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181664" y="1143000"/>
            <a:ext cx="1371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TextBox 7"/>
          <p:cNvSpPr txBox="1"/>
          <p:nvPr/>
        </p:nvSpPr>
        <p:spPr>
          <a:xfrm>
            <a:off x="1219200" y="4572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OH</a:t>
            </a:r>
            <a:endParaRPr lang="en-IN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57204" y="1896792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OH</a:t>
            </a:r>
            <a:endParaRPr lang="en-IN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1200" y="46306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OH</a:t>
            </a:r>
            <a:endParaRPr lang="en-IN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66800" y="1885072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OH</a:t>
            </a:r>
            <a:endParaRPr lang="en-IN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1295400" y="1066800"/>
            <a:ext cx="3048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5991764" y="1078520"/>
            <a:ext cx="3048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5989416" y="1821776"/>
            <a:ext cx="3048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1302424" y="1777224"/>
            <a:ext cx="3048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66800" y="2509904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Between Phosphoric acid and Carboxylic acid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9600" y="3071441"/>
            <a:ext cx="81534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Low energy compounds have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ester linkage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between phosphoric acid and the alcoholic group of a sugar and are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resistant to hydrolysis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yield small amount of energy</a:t>
            </a:r>
          </a:p>
          <a:p>
            <a:endParaRPr lang="en-IN" dirty="0"/>
          </a:p>
        </p:txBody>
      </p:sp>
      <p:pic>
        <p:nvPicPr>
          <p:cNvPr id="20" name="Picture 19" descr="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5257800"/>
            <a:ext cx="7053072" cy="1295400"/>
          </a:xfrm>
          <a:prstGeom prst="rect">
            <a:avLst/>
          </a:prstGeom>
        </p:spPr>
      </p:pic>
      <p:cxnSp>
        <p:nvCxnSpPr>
          <p:cNvPr id="21" name="Straight Arrow Connector 20"/>
          <p:cNvCxnSpPr/>
          <p:nvPr/>
        </p:nvCxnSpPr>
        <p:spPr>
          <a:xfrm>
            <a:off x="4572000" y="5734928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556740" y="6273225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OH</a:t>
            </a:r>
            <a:endParaRPr lang="en-IN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08676" y="47244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OH</a:t>
            </a:r>
            <a:endParaRPr lang="en-IN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76400" y="6273225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OH</a:t>
            </a:r>
            <a:endParaRPr lang="en-IN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52600" y="47244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OH</a:t>
            </a:r>
            <a:endParaRPr lang="en-IN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2024198" y="6095206"/>
            <a:ext cx="3048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2058194" y="5361342"/>
            <a:ext cx="3048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5763858" y="6171406"/>
            <a:ext cx="3048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5791994" y="5409406"/>
            <a:ext cx="3048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48400"/>
          </a:xfr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dirty="0" smtClean="0"/>
              <a:t>There are </a:t>
            </a:r>
            <a:r>
              <a:rPr lang="en-US" b="1" dirty="0" smtClean="0">
                <a:solidFill>
                  <a:srgbClr val="FF0000"/>
                </a:solidFill>
              </a:rPr>
              <a:t>three</a:t>
            </a:r>
            <a:r>
              <a:rPr lang="en-US" dirty="0" smtClean="0"/>
              <a:t> types of energy rich compounds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Primary </a:t>
            </a:r>
            <a:r>
              <a:rPr lang="en-US" b="1" dirty="0" err="1" smtClean="0"/>
              <a:t>phosphorelating</a:t>
            </a:r>
            <a:r>
              <a:rPr lang="en-US" b="1" dirty="0" smtClean="0"/>
              <a:t> agents – ATP, GTP, UTP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Transient intermediates- </a:t>
            </a:r>
            <a:r>
              <a:rPr lang="en-US" dirty="0" smtClean="0"/>
              <a:t>act as intermediates in </a:t>
            </a:r>
            <a:r>
              <a:rPr lang="en-US" dirty="0" err="1" smtClean="0"/>
              <a:t>phosphorelating</a:t>
            </a:r>
            <a:r>
              <a:rPr lang="en-US" dirty="0" smtClean="0"/>
              <a:t> reactions </a:t>
            </a:r>
            <a:r>
              <a:rPr lang="en-US" b="1" dirty="0" err="1" smtClean="0">
                <a:solidFill>
                  <a:srgbClr val="C00000"/>
                </a:solidFill>
              </a:rPr>
              <a:t>Eg</a:t>
            </a:r>
            <a:r>
              <a:rPr lang="en-US" b="1" dirty="0" smtClean="0">
                <a:solidFill>
                  <a:srgbClr val="C00000"/>
                </a:solidFill>
              </a:rPr>
              <a:t>. </a:t>
            </a:r>
            <a:r>
              <a:rPr lang="en-US" dirty="0" smtClean="0"/>
              <a:t>Acetyl </a:t>
            </a:r>
            <a:r>
              <a:rPr lang="en-US" dirty="0" err="1" smtClean="0"/>
              <a:t>CoA</a:t>
            </a:r>
            <a:r>
              <a:rPr lang="en-US" dirty="0" smtClean="0"/>
              <a:t>, </a:t>
            </a:r>
            <a:r>
              <a:rPr lang="en-US" dirty="0" err="1" smtClean="0"/>
              <a:t>Phospho</a:t>
            </a:r>
            <a:r>
              <a:rPr lang="en-US" dirty="0" smtClean="0"/>
              <a:t> </a:t>
            </a:r>
            <a:r>
              <a:rPr lang="en-US" dirty="0" err="1" smtClean="0"/>
              <a:t>enol</a:t>
            </a:r>
            <a:r>
              <a:rPr lang="en-US" dirty="0" smtClean="0"/>
              <a:t> </a:t>
            </a:r>
            <a:r>
              <a:rPr lang="en-US" dirty="0" err="1" smtClean="0"/>
              <a:t>pyruvate</a:t>
            </a:r>
            <a:r>
              <a:rPr lang="en-US" dirty="0" smtClean="0"/>
              <a:t>, </a:t>
            </a:r>
            <a:r>
              <a:rPr lang="en-US" dirty="0" err="1" smtClean="0"/>
              <a:t>Glyceral</a:t>
            </a:r>
            <a:r>
              <a:rPr lang="en-US" dirty="0" smtClean="0"/>
              <a:t> phosphate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Energy reservoirs- </a:t>
            </a:r>
            <a:r>
              <a:rPr lang="en-US" dirty="0" smtClean="0"/>
              <a:t>compounds from primary </a:t>
            </a:r>
            <a:r>
              <a:rPr lang="en-US" dirty="0" err="1" smtClean="0"/>
              <a:t>phosphorelating</a:t>
            </a:r>
            <a:r>
              <a:rPr lang="en-US" dirty="0" smtClean="0"/>
              <a:t> agents can be made on emergency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b="1" dirty="0" err="1" smtClean="0">
                <a:solidFill>
                  <a:srgbClr val="C00000"/>
                </a:solidFill>
              </a:rPr>
              <a:t>Eg</a:t>
            </a:r>
            <a:r>
              <a:rPr lang="en-US" b="1" dirty="0" smtClean="0">
                <a:solidFill>
                  <a:srgbClr val="C00000"/>
                </a:solidFill>
              </a:rPr>
              <a:t>. </a:t>
            </a:r>
            <a:r>
              <a:rPr lang="en-US" dirty="0" smtClean="0"/>
              <a:t>Guanidine phosphate in animals </a:t>
            </a:r>
          </a:p>
          <a:p>
            <a:pPr marL="514350" indent="-514350">
              <a:buNone/>
            </a:pPr>
            <a:r>
              <a:rPr lang="en-US" dirty="0" smtClean="0"/>
              <a:t>		  Inorganic polyphosphate in plants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20762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Algerian" pitchFamily="82" charset="0"/>
              </a:rPr>
              <a:t>LAWS OF THERMODYNAMICS</a:t>
            </a:r>
            <a:endParaRPr lang="en-IN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343399"/>
          </a:xfr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1</a:t>
            </a:r>
            <a:r>
              <a:rPr lang="en-US" b="1" baseline="30000" dirty="0" smtClean="0">
                <a:solidFill>
                  <a:schemeClr val="tx1"/>
                </a:solidFill>
              </a:rPr>
              <a:t>st</a:t>
            </a:r>
            <a:r>
              <a:rPr lang="en-US" b="1" dirty="0" smtClean="0">
                <a:solidFill>
                  <a:schemeClr val="tx1"/>
                </a:solidFill>
              </a:rPr>
              <a:t> law:- </a:t>
            </a:r>
            <a:r>
              <a:rPr lang="en-US" dirty="0" smtClean="0"/>
              <a:t>Energy can neither be created nor destroyed, but can be changed from one form to another form</a:t>
            </a:r>
          </a:p>
          <a:p>
            <a:pPr>
              <a:buNone/>
            </a:pPr>
            <a:r>
              <a:rPr lang="en-US" b="1" dirty="0" smtClean="0"/>
              <a:t>ENTHALPY: </a:t>
            </a:r>
            <a:r>
              <a:rPr lang="en-US" dirty="0" smtClean="0"/>
              <a:t>It is the sum of the internal energy and the pressure volume energy of the system</a:t>
            </a:r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sz="4000" b="1" dirty="0" smtClean="0"/>
              <a:t>H = E + PV</a:t>
            </a:r>
          </a:p>
          <a:p>
            <a:pPr>
              <a:buNone/>
            </a:pPr>
            <a:r>
              <a:rPr lang="en-US" b="1" dirty="0" smtClean="0"/>
              <a:t>HESS’s LAW: </a:t>
            </a:r>
            <a:r>
              <a:rPr lang="en-US" dirty="0" smtClean="0"/>
              <a:t>The enthalpy change of a chemical reaction is the same whether the process is carried out in one step or more steps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09600" y="5669340"/>
            <a:ext cx="426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 + O → CO</a:t>
            </a:r>
            <a:r>
              <a:rPr lang="en-US" sz="3200" baseline="-25000" dirty="0" smtClean="0"/>
              <a:t>2</a:t>
            </a:r>
          </a:p>
          <a:p>
            <a:r>
              <a:rPr lang="en-US" sz="3200" dirty="0" smtClean="0"/>
              <a:t>C + O → CO + O → CO</a:t>
            </a:r>
            <a:r>
              <a:rPr lang="en-US" sz="3200" baseline="-25000" dirty="0" smtClean="0"/>
              <a:t>2</a:t>
            </a:r>
          </a:p>
          <a:p>
            <a:endParaRPr lang="en-IN" sz="3200" dirty="0"/>
          </a:p>
        </p:txBody>
      </p:sp>
      <p:sp>
        <p:nvSpPr>
          <p:cNvPr id="5" name="Right Brace 4"/>
          <p:cNvSpPr/>
          <p:nvPr/>
        </p:nvSpPr>
        <p:spPr>
          <a:xfrm>
            <a:off x="4648200" y="5715000"/>
            <a:ext cx="228600" cy="1066800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extBox 5"/>
          <p:cNvSpPr txBox="1"/>
          <p:nvPr/>
        </p:nvSpPr>
        <p:spPr>
          <a:xfrm>
            <a:off x="5334000" y="5827693"/>
            <a:ext cx="259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Enthalpy change same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2</a:t>
            </a:r>
            <a:r>
              <a:rPr lang="en-US" b="1" baseline="30000" dirty="0" smtClean="0"/>
              <a:t>nd</a:t>
            </a:r>
            <a:r>
              <a:rPr lang="en-US" b="1" dirty="0" smtClean="0"/>
              <a:t> law:- </a:t>
            </a:r>
            <a:r>
              <a:rPr lang="en-US" dirty="0" smtClean="0"/>
              <a:t>It is impossible to convert heat into work without compensation i.e., without making a change</a:t>
            </a:r>
          </a:p>
          <a:p>
            <a:r>
              <a:rPr lang="en-US" dirty="0" smtClean="0"/>
              <a:t>Energy flows hotter→ colder molecules spread i.e., goes from order to disorder </a:t>
            </a:r>
            <a:endParaRPr lang="en-IN" dirty="0" smtClean="0"/>
          </a:p>
          <a:p>
            <a:r>
              <a:rPr lang="en-US" dirty="0" smtClean="0"/>
              <a:t>This degree of order or disorder of a molecule in a system is entropy</a:t>
            </a:r>
          </a:p>
          <a:p>
            <a:pPr>
              <a:buNone/>
            </a:pPr>
            <a:r>
              <a:rPr lang="en-US" dirty="0" smtClean="0"/>
              <a:t>		Solids – lowest degree of entropy</a:t>
            </a:r>
          </a:p>
          <a:p>
            <a:pPr>
              <a:buNone/>
            </a:pPr>
            <a:r>
              <a:rPr lang="en-US" dirty="0" smtClean="0"/>
              <a:t>		Gases – highest degree of entropy</a:t>
            </a:r>
          </a:p>
          <a:p>
            <a:pPr>
              <a:buNone/>
            </a:pPr>
            <a:r>
              <a:rPr lang="en-US" dirty="0" smtClean="0"/>
              <a:t>		Liquids – intermediate degree of entropy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895600"/>
          </a:xfr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b="1" dirty="0" smtClean="0"/>
              <a:t>3</a:t>
            </a:r>
            <a:r>
              <a:rPr lang="en-US" b="1" baseline="30000" dirty="0" smtClean="0"/>
              <a:t>rd</a:t>
            </a:r>
            <a:r>
              <a:rPr lang="en-US" b="1" dirty="0" smtClean="0"/>
              <a:t> law:- </a:t>
            </a:r>
            <a:r>
              <a:rPr lang="en-US" dirty="0" smtClean="0"/>
              <a:t>The entropy is the measure of disorder of any system. The disorder increases with increase of temperature and decrease with decrease of temperature. At absolute zero, entropy is zero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 smtClean="0">
                <a:latin typeface="Algerian" pitchFamily="82" charset="0"/>
              </a:rPr>
              <a:t>Life as an autocatalytic system</a:t>
            </a:r>
            <a:endParaRPr lang="en-IN" sz="36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35563"/>
          </a:xfr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							</a:t>
            </a:r>
            <a:r>
              <a:rPr lang="en-US" b="1" dirty="0" smtClean="0"/>
              <a:t>CATABOLISM</a:t>
            </a:r>
          </a:p>
          <a:p>
            <a:r>
              <a:rPr lang="en-US" dirty="0" smtClean="0"/>
              <a:t>Cellular metabolism </a:t>
            </a:r>
          </a:p>
          <a:p>
            <a:pPr>
              <a:buNone/>
            </a:pPr>
            <a:r>
              <a:rPr lang="en-US" dirty="0" smtClean="0"/>
              <a:t>							</a:t>
            </a:r>
            <a:r>
              <a:rPr lang="en-US" b="1" dirty="0" smtClean="0"/>
              <a:t>ANABOLISM</a:t>
            </a:r>
          </a:p>
          <a:p>
            <a:r>
              <a:rPr lang="en-US" dirty="0" smtClean="0"/>
              <a:t>Aging   </a:t>
            </a:r>
            <a:r>
              <a:rPr lang="en-US" b="1" dirty="0" smtClean="0"/>
              <a:t>ANABOLISM &lt; CATABOLISM</a:t>
            </a:r>
          </a:p>
          <a:p>
            <a:r>
              <a:rPr lang="en-US" dirty="0" smtClean="0"/>
              <a:t>Catalytic activity of enzymes and nature of enzymes</a:t>
            </a:r>
          </a:p>
          <a:p>
            <a:r>
              <a:rPr lang="en-US" dirty="0" smtClean="0"/>
              <a:t>In living system, there is low energy of activation of a chemical reaction in the cell due to the presence of enzymes</a:t>
            </a:r>
            <a:endParaRPr lang="en-IN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267200" y="2133600"/>
            <a:ext cx="16764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267200" y="1600200"/>
            <a:ext cx="16764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438400"/>
          </a:xfr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So living system need not go in search of external catalyst to start a chemical reaction</a:t>
            </a:r>
          </a:p>
          <a:p>
            <a:r>
              <a:rPr lang="en-US" dirty="0" smtClean="0"/>
              <a:t>Metabolic pathways are going on well with less expenditure of energy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ystem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559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72390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C00000"/>
                </a:solidFill>
                <a:latin typeface="Algerian" pitchFamily="82" charset="0"/>
              </a:rPr>
              <a:t>THANK YOU</a:t>
            </a:r>
            <a:endParaRPr lang="en-IN" sz="6600" dirty="0">
              <a:solidFill>
                <a:srgbClr val="C0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408"/>
            <a:ext cx="8229600" cy="1020762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Algerian" pitchFamily="82" charset="0"/>
              </a:rPr>
              <a:t>CONCEPT OF ENERGY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9880"/>
            <a:ext cx="8229600" cy="48768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Energy is the capacity to do work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Exists in two forms: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POTENTIAL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KINETIC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Potential-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stored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bodies or in chemicals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Kinetic-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energy of action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used during the performance of work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Potential energy can be chemical/ electric/ atomic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Kinetic energy may be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thermal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mechanical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biological systems, energy is available in the form of chemical energy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381000" y="3914336"/>
            <a:ext cx="8229600" cy="2667000"/>
          </a:xfrm>
          <a:prstGeom prst="rect">
            <a:avLst/>
          </a:prstGeom>
          <a:ln w="38100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6056"/>
            <a:ext cx="8229600" cy="358139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Living things utilize chemical energy through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high energy phosphate compounds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ATP, which on hydrolysis yield ADP and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8500 cal.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free energy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universality of ATP and ADP suggests these compounds appeared early in the biotic environment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Three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transfer points of biological energy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00200" y="4191000"/>
            <a:ext cx="3200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09600" y="38862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200" dirty="0" smtClean="0"/>
              <a:t>light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953000" y="3866272"/>
            <a:ext cx="3505200" cy="9541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ATP in carbohydrate/ protein/ fat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676400" y="37338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photophosphorylation</a:t>
            </a:r>
            <a:endParaRPr lang="en-US" sz="2400" dirty="0"/>
          </a:p>
        </p:txBody>
      </p:sp>
      <p:sp>
        <p:nvSpPr>
          <p:cNvPr id="9" name="Oval 8"/>
          <p:cNvSpPr/>
          <p:nvPr/>
        </p:nvSpPr>
        <p:spPr>
          <a:xfrm>
            <a:off x="4572000" y="5364484"/>
            <a:ext cx="28956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275380" y="5545020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lgerian" pitchFamily="82" charset="0"/>
              </a:rPr>
              <a:t>ATP</a:t>
            </a:r>
            <a:endParaRPr lang="en-US" sz="4400" dirty="0">
              <a:latin typeface="Algerian" pitchFamily="82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5715794" y="5121022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172200" y="4873288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Oxidation</a:t>
            </a:r>
            <a:endParaRPr lang="en-IN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" y="5334000"/>
            <a:ext cx="281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Biosynthesis</a:t>
            </a:r>
          </a:p>
          <a:p>
            <a:pPr algn="ctr"/>
            <a:r>
              <a:rPr lang="en-US" sz="2800" dirty="0" smtClean="0"/>
              <a:t>Active transport</a:t>
            </a:r>
            <a:endParaRPr lang="en-IN" sz="2800" dirty="0"/>
          </a:p>
        </p:txBody>
      </p:sp>
      <p:cxnSp>
        <p:nvCxnSpPr>
          <p:cNvPr id="16" name="Straight Arrow Connector 15"/>
          <p:cNvCxnSpPr/>
          <p:nvPr/>
        </p:nvCxnSpPr>
        <p:spPr>
          <a:xfrm rot="10800000">
            <a:off x="2971800" y="58674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743200" y="41148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1</a:t>
            </a:r>
            <a:endParaRPr lang="en-IN" sz="32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34000" y="46482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</a:t>
            </a:r>
            <a:endParaRPr lang="en-IN" sz="28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52800" y="52578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3</a:t>
            </a:r>
            <a:endParaRPr lang="en-IN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890"/>
            <a:ext cx="8229600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spc="50" dirty="0" smtClean="0">
                <a:ln w="13500">
                  <a:solidFill>
                    <a:schemeClr val="tx1">
                      <a:lumMod val="95000"/>
                      <a:lumOff val="50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lgerian" pitchFamily="82" charset="0"/>
              </a:rPr>
              <a:t>FREE ENERGY CONCEPTS</a:t>
            </a:r>
            <a:endParaRPr lang="en-IN" b="1" spc="50" dirty="0">
              <a:ln w="13500">
                <a:solidFill>
                  <a:schemeClr val="tx1">
                    <a:lumMod val="95000"/>
                    <a:lumOff val="50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2012"/>
            <a:ext cx="8229600" cy="4830763"/>
          </a:xfr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Free energy of a system is the part of its total potential energy which is available for useful work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	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When water flows downhill, the free energy is used 	to generate electricity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2. When coiled spring unwinds, its free energy an be 	used to turn hands of a clock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thermodynamics, those reactions proceedings with a loss of free energy are said to be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exergonic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reactions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reverse of these reactions need an input of free energy. 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Water must be pumped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uphills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        Clock must be wound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057400" y="3733800"/>
            <a:ext cx="49530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181599"/>
          </a:xfr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Such reactions are </a:t>
            </a:r>
            <a:r>
              <a:rPr lang="en-US" b="1" dirty="0" err="1" smtClean="0">
                <a:solidFill>
                  <a:srgbClr val="C00000"/>
                </a:solidFill>
              </a:rPr>
              <a:t>endergonic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reactions </a:t>
            </a:r>
          </a:p>
          <a:p>
            <a:r>
              <a:rPr lang="en-US" dirty="0" smtClean="0"/>
              <a:t>At equilibrium, according to law of mass action, the product of the concentration of products formed divided by the product of the concentration of reactants is a constant called </a:t>
            </a:r>
            <a:r>
              <a:rPr lang="en-US" b="1" dirty="0" smtClean="0">
                <a:solidFill>
                  <a:srgbClr val="C00000"/>
                </a:solidFill>
              </a:rPr>
              <a:t>equilibrium constant</a:t>
            </a:r>
          </a:p>
          <a:p>
            <a:pPr algn="ctr">
              <a:buNone/>
            </a:pPr>
            <a:r>
              <a:rPr lang="en-US" dirty="0" smtClean="0"/>
              <a:t>A + B 			C + D</a:t>
            </a:r>
          </a:p>
          <a:p>
            <a:pPr algn="ctr">
              <a:buNone/>
            </a:pPr>
            <a:r>
              <a:rPr lang="en-US" dirty="0" smtClean="0"/>
              <a:t>      [C]  [D]</a:t>
            </a:r>
          </a:p>
          <a:p>
            <a:pPr algn="ctr">
              <a:buNone/>
            </a:pPr>
            <a:r>
              <a:rPr lang="en-US" dirty="0" smtClean="0"/>
              <a:t>     [A]  [B]</a:t>
            </a:r>
          </a:p>
          <a:p>
            <a:pPr algn="ctr">
              <a:buNone/>
            </a:pPr>
            <a:endParaRPr lang="en-IN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657600" y="3962400"/>
            <a:ext cx="1828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191000" y="4800600"/>
            <a:ext cx="12192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48000" y="4419600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K =</a:t>
            </a:r>
            <a:endParaRPr lang="en-IN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436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The relationship between equilibrium constant and free energy is: </a:t>
            </a:r>
          </a:p>
          <a:p>
            <a:pPr algn="ctr">
              <a:buNone/>
            </a:pP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l-GR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Δ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G</a:t>
            </a:r>
            <a:r>
              <a:rPr lang="en-US" sz="4000" b="1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0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 = -RT log K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>
              <a:buNone/>
            </a:pPr>
            <a:r>
              <a:rPr lang="en-US" sz="2400" i="1" dirty="0" smtClean="0">
                <a:solidFill>
                  <a:sysClr val="windowText" lastClr="000000"/>
                </a:solidFill>
                <a:latin typeface="Times New Roman"/>
                <a:cs typeface="Times New Roman"/>
              </a:rPr>
              <a:t>Where,</a:t>
            </a:r>
          </a:p>
          <a:p>
            <a:pPr>
              <a:buNone/>
            </a:pPr>
            <a:r>
              <a:rPr lang="el-GR" sz="24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Δ</a:t>
            </a:r>
            <a:r>
              <a:rPr lang="en-US" sz="24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G</a:t>
            </a:r>
            <a:r>
              <a:rPr lang="en-US" sz="2400" b="1" baseline="300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0	</a:t>
            </a:r>
            <a:r>
              <a:rPr lang="en-US" sz="2400" dirty="0" smtClean="0">
                <a:solidFill>
                  <a:sysClr val="windowText" lastClr="000000"/>
                </a:solidFill>
                <a:latin typeface="Times New Roman"/>
                <a:cs typeface="Times New Roman"/>
              </a:rPr>
              <a:t>= free energy change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R		</a:t>
            </a:r>
            <a:r>
              <a:rPr lang="en-US" sz="2400" dirty="0" smtClean="0">
                <a:solidFill>
                  <a:sysClr val="windowText" lastClr="000000"/>
                </a:solidFill>
                <a:latin typeface="Times New Roman"/>
                <a:cs typeface="Times New Roman"/>
              </a:rPr>
              <a:t>= Universal gas constant (1.99cal/mule/degree)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T</a:t>
            </a:r>
            <a:r>
              <a:rPr lang="en-US" sz="2400" dirty="0" smtClean="0">
                <a:solidFill>
                  <a:sysClr val="windowText" lastClr="000000"/>
                </a:solidFill>
                <a:latin typeface="Times New Roman"/>
                <a:cs typeface="Times New Roman"/>
              </a:rPr>
              <a:t>		= absolute temperature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When </a:t>
            </a:r>
            <a:r>
              <a:rPr lang="en-US" sz="24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K=1</a:t>
            </a:r>
            <a:r>
              <a:rPr lang="en-US" sz="2400" dirty="0" smtClean="0">
                <a:latin typeface="Times New Roman"/>
                <a:cs typeface="Times New Roman"/>
              </a:rPr>
              <a:t>, log K = log 1= 0 ( 0 X RT= 0); </a:t>
            </a:r>
            <a:r>
              <a:rPr lang="el-GR" sz="2400" dirty="0" smtClean="0">
                <a:latin typeface="Times New Roman"/>
                <a:cs typeface="Times New Roman"/>
              </a:rPr>
              <a:t>Δ</a:t>
            </a:r>
            <a:r>
              <a:rPr lang="en-US" sz="2400" dirty="0" smtClean="0">
                <a:latin typeface="Times New Roman"/>
                <a:cs typeface="Times New Roman"/>
              </a:rPr>
              <a:t>G = 0 i.e., </a:t>
            </a:r>
            <a:r>
              <a:rPr lang="en-US" sz="24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no change </a:t>
            </a:r>
            <a:r>
              <a:rPr lang="en-US" sz="2400" dirty="0" smtClean="0">
                <a:solidFill>
                  <a:sysClr val="windowText" lastClr="000000"/>
                </a:solidFill>
                <a:latin typeface="Times New Roman"/>
                <a:cs typeface="Times New Roman"/>
              </a:rPr>
              <a:t>i</a:t>
            </a:r>
            <a:r>
              <a:rPr lang="en-US" sz="2400" dirty="0" smtClean="0">
                <a:latin typeface="Times New Roman"/>
                <a:cs typeface="Times New Roman"/>
              </a:rPr>
              <a:t>n free energy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If product concentration is great; </a:t>
            </a:r>
            <a:r>
              <a:rPr lang="en-US" sz="24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K &gt; 1</a:t>
            </a:r>
            <a:r>
              <a:rPr lang="en-US" sz="2400" dirty="0" smtClean="0">
                <a:latin typeface="Times New Roman"/>
                <a:cs typeface="Times New Roman"/>
              </a:rPr>
              <a:t>, the reaction is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exergonic</a:t>
            </a:r>
            <a:endParaRPr lang="en-US" sz="2400" b="1" dirty="0" smtClean="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If </a:t>
            </a:r>
            <a:r>
              <a:rPr lang="en-US" sz="24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K &lt; 1</a:t>
            </a:r>
            <a:r>
              <a:rPr lang="en-US" sz="2400" dirty="0" smtClean="0">
                <a:latin typeface="Times New Roman"/>
                <a:cs typeface="Times New Roman"/>
              </a:rPr>
              <a:t>, the reaction will not proceed without supply of free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Algerian" pitchFamily="82" charset="0"/>
              </a:rPr>
              <a:t>Systems and surroundings</a:t>
            </a:r>
            <a:endParaRPr lang="en-IN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25420"/>
            <a:ext cx="8077200" cy="5427780"/>
          </a:xfr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400" dirty="0" smtClean="0"/>
              <a:t>Universe has </a:t>
            </a:r>
            <a:r>
              <a:rPr lang="en-US" sz="2400" b="1" dirty="0" smtClean="0">
                <a:solidFill>
                  <a:srgbClr val="FF0000"/>
                </a:solidFill>
              </a:rPr>
              <a:t>TWO </a:t>
            </a:r>
            <a:r>
              <a:rPr lang="en-US" sz="2400" dirty="0" smtClean="0"/>
              <a:t>parts </a:t>
            </a:r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dirty="0" smtClean="0"/>
              <a:t> 	</a:t>
            </a:r>
            <a:r>
              <a:rPr lang="en-US" b="1" dirty="0" smtClean="0">
                <a:solidFill>
                  <a:srgbClr val="FF0000"/>
                </a:solidFill>
              </a:rPr>
              <a:t>SYSTEM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			</a:t>
            </a:r>
            <a:r>
              <a:rPr lang="en-US" b="1" dirty="0" smtClean="0">
                <a:solidFill>
                  <a:srgbClr val="FF0000"/>
                </a:solidFill>
              </a:rPr>
              <a:t>SURROUNDINGS</a:t>
            </a:r>
          </a:p>
          <a:p>
            <a:pPr>
              <a:buNone/>
            </a:pPr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/>
              <a:t>SYSTEM:</a:t>
            </a:r>
          </a:p>
          <a:p>
            <a:pPr>
              <a:buNone/>
            </a:pPr>
            <a:r>
              <a:rPr lang="en-US" sz="2400" dirty="0" smtClean="0"/>
              <a:t>	- may be the part of the universe selected for the purpose of theoretical investigations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b="1" dirty="0" smtClean="0"/>
              <a:t>SURROUNDINGS</a:t>
            </a:r>
            <a:r>
              <a:rPr lang="en-US" sz="2400" dirty="0" smtClean="0"/>
              <a:t> :</a:t>
            </a:r>
          </a:p>
          <a:p>
            <a:pPr>
              <a:buNone/>
            </a:pPr>
            <a:r>
              <a:rPr lang="en-US" sz="2400" dirty="0" smtClean="0"/>
              <a:t>      – all other matter interact with the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550"/>
            <a:ext cx="8229600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Algerian" pitchFamily="82" charset="0"/>
              </a:rPr>
              <a:t>TYPES OF SYSTEMS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3964" y="1295400"/>
            <a:ext cx="5486400" cy="5257800"/>
          </a:xfr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en-US" dirty="0" smtClean="0"/>
              <a:t>System: 3 types – </a:t>
            </a:r>
            <a:r>
              <a:rPr lang="en-US" b="1" dirty="0" smtClean="0">
                <a:solidFill>
                  <a:srgbClr val="FF0000"/>
                </a:solidFill>
              </a:rPr>
              <a:t>1. OPEN 2. CLOSED 3. ISOLATED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Open system- </a:t>
            </a:r>
            <a:r>
              <a:rPr lang="en-US" dirty="0" smtClean="0"/>
              <a:t>can exchange both mass and energy with surroundings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Eg</a:t>
            </a:r>
            <a:r>
              <a:rPr lang="en-US" dirty="0" smtClean="0"/>
              <a:t>. Biological systems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Closed system- </a:t>
            </a:r>
            <a:r>
              <a:rPr lang="en-US" dirty="0" smtClean="0"/>
              <a:t>exchange of energy &amp; not matter with the surroundings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Eg</a:t>
            </a:r>
            <a:r>
              <a:rPr lang="en-US" dirty="0" smtClean="0"/>
              <a:t>. Fluorescent lamp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Isolated system – </a:t>
            </a:r>
            <a:r>
              <a:rPr lang="en-US" dirty="0" smtClean="0"/>
              <a:t>no mass and energy exchange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dirty="0" err="1" smtClean="0"/>
              <a:t>Thermoflask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system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612" y="1301261"/>
            <a:ext cx="3158196" cy="54019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latin typeface="Algerian" pitchFamily="82" charset="0"/>
              </a:rPr>
              <a:t>Internal energy (E) &amp;</a:t>
            </a:r>
            <a:br>
              <a:rPr lang="en-US" b="1" dirty="0" smtClean="0">
                <a:latin typeface="Algerian" pitchFamily="82" charset="0"/>
              </a:rPr>
            </a:br>
            <a:r>
              <a:rPr lang="en-US" b="1" dirty="0" smtClean="0">
                <a:latin typeface="Algerian" pitchFamily="82" charset="0"/>
              </a:rPr>
              <a:t> Internal energy change (</a:t>
            </a:r>
            <a:r>
              <a:rPr lang="el-GR" b="1" dirty="0" smtClean="0">
                <a:latin typeface="Times New Roman"/>
                <a:cs typeface="Times New Roman"/>
              </a:rPr>
              <a:t>Δ</a:t>
            </a:r>
            <a:r>
              <a:rPr lang="en-US" b="1" dirty="0" smtClean="0">
                <a:latin typeface="Algerian" pitchFamily="82" charset="0"/>
                <a:cs typeface="Times New Roman"/>
              </a:rPr>
              <a:t>E)</a:t>
            </a:r>
            <a:endParaRPr lang="en-IN" b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199"/>
          </a:xfr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The energy associated with a substance depends on its nature and composition called </a:t>
            </a:r>
            <a:r>
              <a:rPr lang="en-US" b="1" dirty="0" smtClean="0">
                <a:solidFill>
                  <a:srgbClr val="FF0000"/>
                </a:solidFill>
              </a:rPr>
              <a:t>internal energy (E)</a:t>
            </a:r>
          </a:p>
          <a:p>
            <a:r>
              <a:rPr lang="en-US" dirty="0" smtClean="0"/>
              <a:t>Internal energy change is change in internal energy during a chemical reaction</a:t>
            </a:r>
          </a:p>
          <a:p>
            <a:pPr algn="ctr">
              <a:buNone/>
            </a:pPr>
            <a:r>
              <a:rPr lang="el-GR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Δ</a:t>
            </a:r>
            <a:r>
              <a:rPr lang="en-US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E = </a:t>
            </a:r>
            <a:r>
              <a:rPr lang="el-GR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Σ</a:t>
            </a:r>
            <a:r>
              <a:rPr lang="en-US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 E products – </a:t>
            </a:r>
            <a:r>
              <a:rPr lang="el-GR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Σ</a:t>
            </a:r>
            <a:r>
              <a:rPr lang="en-US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 E reactants</a:t>
            </a:r>
            <a:endParaRPr lang="en-IN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</TotalTime>
  <Words>668</Words>
  <Application>Microsoft Office PowerPoint</Application>
  <PresentationFormat>On-screen Show (4:3)</PresentationFormat>
  <Paragraphs>135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THERMODYNAMICS Dr Sanal kumar</vt:lpstr>
      <vt:lpstr>CONCEPT OF ENERGY</vt:lpstr>
      <vt:lpstr>PowerPoint Presentation</vt:lpstr>
      <vt:lpstr>FREE ENERGY CONCEPTS</vt:lpstr>
      <vt:lpstr>PowerPoint Presentation</vt:lpstr>
      <vt:lpstr>PowerPoint Presentation</vt:lpstr>
      <vt:lpstr>Systems and surroundings</vt:lpstr>
      <vt:lpstr>TYPES OF SYSTEMS</vt:lpstr>
      <vt:lpstr>Internal energy (E) &amp;  Internal energy change (ΔE)</vt:lpstr>
      <vt:lpstr>High energy compounds</vt:lpstr>
      <vt:lpstr>PowerPoint Presentation</vt:lpstr>
      <vt:lpstr>PowerPoint Presentation</vt:lpstr>
      <vt:lpstr>PowerPoint Presentation</vt:lpstr>
      <vt:lpstr>LAWS OF THERMODYNAMICS</vt:lpstr>
      <vt:lpstr>PowerPoint Presentation</vt:lpstr>
      <vt:lpstr>PowerPoint Presentation</vt:lpstr>
      <vt:lpstr>Life as an autocatalytic system</vt:lpstr>
      <vt:lpstr>PowerPoint Presentation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ss</cp:lastModifiedBy>
  <cp:revision>103</cp:revision>
  <dcterms:created xsi:type="dcterms:W3CDTF">2014-10-24T13:58:11Z</dcterms:created>
  <dcterms:modified xsi:type="dcterms:W3CDTF">2016-02-01T04:02:22Z</dcterms:modified>
</cp:coreProperties>
</file>